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0"/>
  </p:notesMasterIdLst>
  <p:sldIdLst>
    <p:sldId id="256" r:id="rId2"/>
    <p:sldId id="257" r:id="rId3"/>
    <p:sldId id="310" r:id="rId4"/>
    <p:sldId id="272" r:id="rId5"/>
    <p:sldId id="273" r:id="rId6"/>
    <p:sldId id="307" r:id="rId7"/>
    <p:sldId id="308" r:id="rId8"/>
    <p:sldId id="309" r:id="rId9"/>
    <p:sldId id="274" r:id="rId10"/>
    <p:sldId id="312" r:id="rId11"/>
    <p:sldId id="313" r:id="rId12"/>
    <p:sldId id="314" r:id="rId13"/>
    <p:sldId id="315" r:id="rId14"/>
    <p:sldId id="311" r:id="rId15"/>
    <p:sldId id="275" r:id="rId16"/>
    <p:sldId id="276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281" r:id="rId30"/>
    <p:sldId id="328" r:id="rId31"/>
    <p:sldId id="282" r:id="rId32"/>
    <p:sldId id="329" r:id="rId33"/>
    <p:sldId id="330" r:id="rId34"/>
    <p:sldId id="331" r:id="rId35"/>
    <p:sldId id="293" r:id="rId36"/>
    <p:sldId id="332" r:id="rId37"/>
    <p:sldId id="333" r:id="rId38"/>
    <p:sldId id="334" r:id="rId39"/>
    <p:sldId id="335" r:id="rId40"/>
    <p:sldId id="297" r:id="rId41"/>
    <p:sldId id="336" r:id="rId42"/>
    <p:sldId id="337" r:id="rId43"/>
    <p:sldId id="338" r:id="rId44"/>
    <p:sldId id="339" r:id="rId45"/>
    <p:sldId id="340" r:id="rId46"/>
    <p:sldId id="341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/>
    <p:restoredTop sz="86081"/>
  </p:normalViewPr>
  <p:slideViewPr>
    <p:cSldViewPr snapToGrid="0">
      <p:cViewPr varScale="1">
        <p:scale>
          <a:sx n="125" d="100"/>
          <a:sy n="125" d="100"/>
        </p:scale>
        <p:origin x="1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95DB79C3-B4C9-C296-E14F-34F008BB6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9C26B8E3-8FA4-970B-8631-4D9F443ECD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A5D983B8-7E2E-4431-9F24-9B98BDC6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887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E4881DDE-5EBF-9AEF-DB5C-F39E6E93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4F6FA269-A6F7-9B8C-11FC-7638E74C6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02821BCC-1872-D4E8-24EA-D3605BB78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760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EFC436D-4201-67E4-9FF3-1FE6CAF6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AA22FAA1-25B7-ACEA-B762-A7E4E7ACE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0B95D710-A200-25FC-A267-B528643D3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26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33BBC88-E9EA-18A1-5CB1-B009BFB7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5F4808D6-BFE4-C47C-D19F-33458C1FD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91A9417D-B77B-FDC4-C6AA-C9D9F19EA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73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2CB8A00-57FD-9A40-50D7-83BE85B4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D3E25BDD-C3AA-3B93-4D1C-63E4665BDF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BA95ADC3-3942-CAA6-CBFE-96E2994B0D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129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F7B1083-385C-6B9C-CB2B-5D109D5D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DDE42B17-D4DD-D7A2-15F3-2DB914BC6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7141AA92-51C3-E323-B552-1005AAA2F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055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64158AAA-172B-CEF7-3F78-BAE6AA84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C414D7AD-48D6-C954-83B5-3E77072C3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9030BDD7-CCE8-EF62-92B1-9719B9664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581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EF9267B-8A92-E002-23AE-1016033F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636B4C32-D6CF-3997-5853-130EE5041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E8FBBEC9-4648-14FB-0D7B-B42849895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84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4B266B1-E253-8CAE-AFED-E81B6095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39B4FC8C-74C6-052F-509B-667017ED9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56E8E71F-4513-9B76-962C-D78F8C7D2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331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E3C5472F-BD75-29BB-E487-4FD4DB42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C2703045-6C54-86D2-88C3-5AB2ABD05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F307EDE9-E458-6925-EA22-9B3C7C2F6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909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A1153D9A-93B2-4009-31B5-751D2B3B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4195A1A5-C2A9-9F35-A8E1-DE7D1EF44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868AEBE7-2009-3B60-94B8-EB18FF678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839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70F78733-A347-41D9-2D83-86035CB9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9399B088-6EF5-79A2-7A0E-B373D12D7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9F36BCCE-739C-C5CE-5F06-520998AD3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63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E5BF48F8-4FA0-C307-815B-956FACFD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8749DE8D-065B-64EA-B89D-495726DB0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1BCDB369-0422-FA9D-D20E-9934F1B0F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789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480A6036-34DF-42DE-60A8-5788BF3D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37CAA81E-55BE-F5F4-9D5E-2FC6AAC3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BC880EBE-94A3-600F-4EFC-15484A3C7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245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ED6B74C-1441-8F29-E45A-DFC182BE5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1B054374-4DED-CDD9-C7A4-9CEE84AB0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33C9E852-F801-2C76-9F2F-9781F9B50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27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C8A85D6-98B2-2384-253B-713D00216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06D847E1-4647-0394-5D3F-9A5D3E472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357EB9CE-3DF4-ECD3-C8D3-E671A245EE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09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0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C4E6802-2406-8CCA-12A1-6B502EDA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3FB9CD45-3C72-6B4E-B288-5056A8948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7FB0C340-53B0-640F-1BED-B9F849447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748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C94A2D1-4D4E-4204-5B58-076743D2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3C42B6A2-1F0B-D581-6DD8-7FC2840F4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BED5BFF4-72DA-1319-2370-B3FDEC10B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88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769D8312-57E5-C275-B0A5-7EBFF27A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982EB1DF-D7EF-8E96-99C4-272805F46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38DBB7DB-6E2B-1A27-549D-32D431179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428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001ACCC-433A-3E5C-951E-E22DB94B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9A735BA7-9FFA-FE15-F190-4A208EA55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4683FFB9-5537-DE14-7CF3-43A3378F2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733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AA7DE6FD-F334-7669-5340-B61C1599C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0BDB729E-83E7-C954-244B-B86912AFA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D6DC35F7-1338-2AFA-3741-C9A58B72D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257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60AF7FF-EA74-7D2D-BB3B-46EC154A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B4D3A912-024E-938E-C358-B56DD3051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31B2D32B-61E4-A77E-10E9-C4397A951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124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6E90FDE2-9DDA-28F6-43D3-A4B4A839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01B8F910-EB8F-9F33-95BA-F62AE225F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993DB892-C63F-0AF5-4786-16D6FC98C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025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84D02769-53DB-9F1F-A2FE-C8A13881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E40FA1A2-A769-5866-C329-98296334F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40D47500-505D-FF9E-5327-CD4D3725D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40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151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A41E042D-AE15-1432-42D1-D70DC01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A1C5EC20-DCE0-4F07-D3F0-6C514AC66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CDA07D39-596B-C674-CDF9-CAC6E196E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417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D7A99E9A-22E9-9D06-85D3-E2433514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E9B90D69-4D0F-D3F8-0B77-8DC277BEF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D75352FA-02D1-BAA8-8206-1C43F0650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51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D75111D4-9B77-A7A5-359E-2F6BB2FF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4DFA5392-0EC9-E710-8D7D-3012ABEC9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D0766985-B82D-A44E-2E77-02E29AF547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094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ACA4F94D-1194-FA65-98B6-CA56CA33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0833F05C-FFD0-2BD2-2D7F-5FBB864D8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12DEA581-921B-B4EE-FBEC-7B13489903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6282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7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C24CF3CC-440B-2C02-93F0-045BA6A13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3EA5CC78-9F2D-3539-32A1-2746B95AD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87A025DC-4846-1F31-B893-77FF714BB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562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5905E652-D909-89E4-8B19-6F5AF691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52C0C366-45D0-FB68-0F49-9BCA3867A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91FC4147-9D19-BE0B-8978-9CF8231DAF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71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114E6922-9170-7D9C-C926-27E1AEA1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32229D77-5A8E-B141-B35F-E1BD5219A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419927B3-917A-FB52-68BC-11DD97F60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57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mosca01.github.io/SDS-CS109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cbqfc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Intro to Tableau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1443735E-B16D-5302-77C8-D6EDC9F3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2170FAEF-2F1E-C097-6759-BCEE52D58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Choose data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E0802-C210-0336-3C55-D37BD34A6BB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A66A19-2711-70C6-8139-39A19E9E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65" y="1123837"/>
            <a:ext cx="7772400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6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170C8CDD-CA86-384D-2719-8EF757B2D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DDA38D0F-2623-3F51-C098-497DD0772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View data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9B611-A641-6EE0-41F6-A867FFCD3A8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25882-A3F5-DC74-7FCD-3B9BE9F6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89" y="926015"/>
            <a:ext cx="9299511" cy="53441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7B2D13-7A36-861D-FD98-A1C54DEBFEC1}"/>
              </a:ext>
            </a:extLst>
          </p:cNvPr>
          <p:cNvSpPr/>
          <p:nvPr/>
        </p:nvSpPr>
        <p:spPr>
          <a:xfrm>
            <a:off x="4340563" y="1182914"/>
            <a:ext cx="1420157" cy="990601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2501F3-13E8-70A9-3520-8312F29F2727}"/>
              </a:ext>
            </a:extLst>
          </p:cNvPr>
          <p:cNvSpPr/>
          <p:nvPr/>
        </p:nvSpPr>
        <p:spPr>
          <a:xfrm>
            <a:off x="4340563" y="4434114"/>
            <a:ext cx="2263437" cy="14180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9ECFB0-B423-6206-E766-3E3388743C38}"/>
              </a:ext>
            </a:extLst>
          </p:cNvPr>
          <p:cNvSpPr/>
          <p:nvPr/>
        </p:nvSpPr>
        <p:spPr>
          <a:xfrm>
            <a:off x="6612443" y="3824514"/>
            <a:ext cx="5326638" cy="20276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50AE1BC-3270-8EC8-FF1C-16EBE957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09ECB9D3-7022-DDF0-649D-3BFAC54F1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Rename Variables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6CB6C-252A-11DA-05D1-0A8356281D1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7CC0C-0EAC-8A0F-F6D8-C6E4A46C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88" y="1026160"/>
            <a:ext cx="9263753" cy="541528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3B43DA-5FC0-4F7A-B7CE-B0528AB9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16" y="791181"/>
            <a:ext cx="9665725" cy="565025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1C0EFD-E3F6-F56C-0E15-FAD2D126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35" y="791181"/>
            <a:ext cx="9665724" cy="56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91D532AB-3394-336B-523B-85A08271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858EC524-0AF5-838E-4C8D-9499CE7D1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Worksheet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8FBC3-69F4-A2BB-305E-980A20544F0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C82BB5-2D2B-0131-13CB-1F275E59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99" y="1123837"/>
            <a:ext cx="8846601" cy="508392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396ABB-EFFA-8C00-F143-788648F23443}"/>
              </a:ext>
            </a:extLst>
          </p:cNvPr>
          <p:cNvSpPr/>
          <p:nvPr/>
        </p:nvSpPr>
        <p:spPr>
          <a:xfrm>
            <a:off x="4023360" y="5734163"/>
            <a:ext cx="538480" cy="28055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15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9DA0B42F-0496-2831-5AD6-C230D9328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43AC3543-A9E6-C457-FF47-8D11E5B32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New Worksheet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E949-C0D7-F4DB-3F0B-1553761AA11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207657-37C1-918A-DFB1-C429004C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71F9-60FD-7C7C-71B2-6098FC6BBA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52BE1C-EC0B-62E0-E653-264DF3C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841174-C576-CFB4-4CC7-7FA15135CFA1}"/>
              </a:ext>
            </a:extLst>
          </p:cNvPr>
          <p:cNvSpPr/>
          <p:nvPr/>
        </p:nvSpPr>
        <p:spPr>
          <a:xfrm>
            <a:off x="3454400" y="1487283"/>
            <a:ext cx="1026160" cy="194171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532914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All data fields are assigned one of the following types: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Occasionally the auto-detected type is wrong; this can be manually overridden using the menu</a:t>
            </a:r>
            <a:endParaRPr sz="2400" dirty="0">
              <a:cs typeface="Arial"/>
              <a:sym typeface="Arial"/>
            </a:endParaRPr>
          </a:p>
        </p:txBody>
      </p:sp>
      <p:pic>
        <p:nvPicPr>
          <p:cNvPr id="269" name="Google Shape;269;p32" descr="Screen Shot 2015-09-27 at 5.56.42 PM.png"/>
          <p:cNvPicPr preferRelativeResize="0"/>
          <p:nvPr/>
        </p:nvPicPr>
        <p:blipFill rotWithShape="1">
          <a:blip r:embed="rId3">
            <a:alphaModFix/>
          </a:blip>
          <a:srcRect t="-1895"/>
          <a:stretch/>
        </p:blipFill>
        <p:spPr>
          <a:xfrm>
            <a:off x="5383171" y="1839685"/>
            <a:ext cx="45290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8F87-B766-B53E-46B7-27D024E084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624FECCF-0715-E82E-98FC-47D9AAFF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5E569341-0A3A-A849-5271-D1979D76F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Changing 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047EB-47B6-3F71-F4B5-994EAD407B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D7F966-9939-BE0A-1DDB-515B109D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35" y="967740"/>
            <a:ext cx="9520114" cy="55651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1AA3A-0B0A-40D2-7CAD-7528B80D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517" y="2340610"/>
            <a:ext cx="2692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927E8921-95AA-4562-A9E7-54B9F7FC3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C9538AB0-39B3-09D5-AEB4-4E297021A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Changing 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7273A-2FA2-26CE-E6C1-4F9BB4D7BA7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2D0D06-6EF2-D2A8-A409-E9716CA6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35" y="967740"/>
            <a:ext cx="9520114" cy="556514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FF1684-6F6F-5705-76E4-601D762C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190" y="2364740"/>
            <a:ext cx="2832100" cy="46482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7B6312-12EC-836B-28D9-B25C94F54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275" y="4419600"/>
            <a:ext cx="2362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2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BDE63994-5337-C484-A187-2CB73A04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0B1A658F-6AB0-3961-C5ED-63F570EDE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0C514-38CC-75D7-6E05-FB06C5E2781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70A364-8728-CDCB-0CAB-FCC19D93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633" y="873760"/>
            <a:ext cx="9298514" cy="54356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C01AA8-E229-F790-63A0-018636F44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624" y="2397760"/>
            <a:ext cx="2832100" cy="5029200"/>
          </a:xfrm>
          <a:prstGeom prst="rect">
            <a:avLst/>
          </a:prstGeom>
        </p:spPr>
      </p:pic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B42B98E-383D-595E-5A73-C19542CBF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840" y="3616960"/>
            <a:ext cx="2349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highlight>
                  <a:srgbClr val="FFFF00"/>
                </a:highlight>
                <a:ea typeface="Arial"/>
                <a:cs typeface="Arial"/>
                <a:sym typeface="Arial"/>
              </a:rPr>
              <a:t>Intro to Tableau today, last Thursday’s lecture this Thursday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Introduction to Tableau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Getting started: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Connecting to a data file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Creating views</a:t>
            </a:r>
          </a:p>
          <a:p>
            <a:pPr marL="960120" lvl="1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200" dirty="0">
                <a:ea typeface="Arial"/>
                <a:cs typeface="Arial"/>
                <a:sym typeface="Arial"/>
              </a:rPr>
              <a:t>Using “Show Me”: a recommender system for views</a:t>
            </a: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Exploring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Discussion (time permitting)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1EE9C5C9-DF8F-48F1-5EAE-F917EBC9DF04}"/>
              </a:ext>
            </a:extLst>
          </p:cNvPr>
          <p:cNvSpPr/>
          <p:nvPr/>
        </p:nvSpPr>
        <p:spPr>
          <a:xfrm>
            <a:off x="6864928" y="6261254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modeled on “Getting Started with Tableau Desktop” Version 8.2</a:t>
            </a:r>
            <a:endParaRPr dirty="0"/>
          </a:p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Updated June 11, 2014 3:09 PM Copyright © 2014 Tableau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A89BA27-D5E7-CB50-F073-54FCD1F3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DF0E3CA0-4DC7-5A1B-A106-9D3B473DE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A82D-CE9C-0B0E-9287-3658C2D358B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BF0970-3B01-3847-8DC9-25BA36E2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18" y="890157"/>
            <a:ext cx="9565931" cy="55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8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E35C913B-270F-DDD2-2548-E3B404D97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F1BDC83A-14EC-526B-BBD4-6DC0A28358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817DB-2D18-D2CA-A96B-9336347CDD4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74556D-121A-71AF-EE11-93B62192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15" y="944880"/>
            <a:ext cx="9559220" cy="558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E05102-267E-9E74-4F95-3E3B42778D85}"/>
              </a:ext>
            </a:extLst>
          </p:cNvPr>
          <p:cNvSpPr/>
          <p:nvPr/>
        </p:nvSpPr>
        <p:spPr>
          <a:xfrm>
            <a:off x="6309360" y="2591308"/>
            <a:ext cx="3281680" cy="16662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Groups and Bins as well!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DB26114-D264-D3B4-91E3-F34F2C17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50" y="2839720"/>
            <a:ext cx="2349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B96EDEF5-6AE0-BDD8-7399-386E29078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6FD9A67A-933C-0624-3872-37556DA2D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55D2D-36E9-45D9-3394-68DFCAD8081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459907-40E1-B59B-BB64-2852ABAE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4B712-9818-3C6F-37AC-E4DC6CB0688D}"/>
              </a:ext>
            </a:extLst>
          </p:cNvPr>
          <p:cNvSpPr/>
          <p:nvPr/>
        </p:nvSpPr>
        <p:spPr>
          <a:xfrm>
            <a:off x="5121722" y="1731123"/>
            <a:ext cx="5942517" cy="399389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AA3A7AC-FB7B-B987-39A4-198A7EF3523C}"/>
              </a:ext>
            </a:extLst>
          </p:cNvPr>
          <p:cNvSpPr/>
          <p:nvPr/>
        </p:nvSpPr>
        <p:spPr>
          <a:xfrm rot="696910">
            <a:off x="4439920" y="2712720"/>
            <a:ext cx="131064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1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C9E53635-14BA-4F8C-5485-75494B6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DEA156C7-F531-023F-EE63-771A365B5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829C1-DA49-C952-E76F-60C22B60BA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42652-8220-9633-6BBB-78D7E8DC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75" y="1026160"/>
            <a:ext cx="9402796" cy="549656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C6F83A-6B5F-D4D0-DAC8-0FF33E24445F}"/>
              </a:ext>
            </a:extLst>
          </p:cNvPr>
          <p:cNvSpPr/>
          <p:nvPr/>
        </p:nvSpPr>
        <p:spPr>
          <a:xfrm flipV="1">
            <a:off x="5730240" y="1473200"/>
            <a:ext cx="914399" cy="288402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D03AA-8559-6CA5-DB61-5635101B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25" y="1473779"/>
            <a:ext cx="3213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5CB799D-F2DD-AD81-3FCB-D5FE600F3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DCAB2235-307D-D5B9-4D1B-F34AE3713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064A7-E49F-1348-7E04-0A4D64A016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13829-8DA7-8E4C-1ED3-84228A9D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593" y="894080"/>
            <a:ext cx="9255063" cy="54102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9F50E8-C230-E0CB-38A8-A58BE6E33CB1}"/>
              </a:ext>
            </a:extLst>
          </p:cNvPr>
          <p:cNvSpPr/>
          <p:nvPr/>
        </p:nvSpPr>
        <p:spPr>
          <a:xfrm rot="19834235">
            <a:off x="4050166" y="2156808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8A9F8609-BA16-147F-F946-E623CD1C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EF802BBC-E782-7CBE-57C6-8BB0BF362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A31C8-807F-ED7C-F966-E28ED5B01AD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12B8152-BCF7-694F-8CFC-19D2C5DB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95" y="1036320"/>
            <a:ext cx="9081259" cy="53086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307087-CF95-A87C-5D40-0BECD872FF28}"/>
              </a:ext>
            </a:extLst>
          </p:cNvPr>
          <p:cNvSpPr/>
          <p:nvPr/>
        </p:nvSpPr>
        <p:spPr>
          <a:xfrm>
            <a:off x="4420683" y="1406003"/>
            <a:ext cx="913317" cy="202299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0F53ADF-CBD0-50AD-F048-F999E15BDC1D}"/>
              </a:ext>
            </a:extLst>
          </p:cNvPr>
          <p:cNvSpPr/>
          <p:nvPr/>
        </p:nvSpPr>
        <p:spPr>
          <a:xfrm rot="1598068" flipV="1">
            <a:off x="3978869" y="2412036"/>
            <a:ext cx="648278" cy="2078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537292DD-22C5-85F6-57EE-60D12E01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3C2DFA63-D7D0-A966-DF82-5EF1C1C06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52B97-7FA2-789B-0DBC-1F30B1C9492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97F490-BFDF-CD3E-0639-CC303988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47" y="985520"/>
            <a:ext cx="9263753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4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3E1EEA0E-7186-AE69-74B0-7E92C5E1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20866C88-D078-9A4A-7174-983FC6687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CB56E-0AAA-8738-CEE5-450B16C478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9D809A-C642-0510-79FD-34A6163D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62" y="955040"/>
            <a:ext cx="9159470" cy="535432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6AAB94-7947-2C35-3913-D4E00A6B1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857" y="629920"/>
            <a:ext cx="7772400" cy="6524277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5F8A79C-1C25-2A91-0113-F7209A5E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398" y="-4572"/>
            <a:ext cx="2438400" cy="68580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7EBE8A-967D-FC79-D1AF-FCB9AB274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857" y="629919"/>
            <a:ext cx="7772400" cy="65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C14037F-B54B-4C7F-73D4-9FF45257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7AA6132C-EE0D-D2DA-258E-A03E6D964D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207C9-507D-4FA5-CE8F-A06C3F6E45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BC340D-1FB6-2845-639D-CDD27275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20" y="924560"/>
            <a:ext cx="9194231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43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F50C2-678B-74D8-7515-129EC8A52C4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3B9F1EC-18AD-0B0B-A364-EA42355B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16000"/>
            <a:ext cx="9159470" cy="53543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F87372-5F94-A95A-1143-AC30550B52C7}"/>
              </a:ext>
            </a:extLst>
          </p:cNvPr>
          <p:cNvSpPr/>
          <p:nvPr/>
        </p:nvSpPr>
        <p:spPr>
          <a:xfrm>
            <a:off x="10923082" y="1139077"/>
            <a:ext cx="1268918" cy="31179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in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How did hw01 go?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hw02 is released today! (</a:t>
            </a:r>
            <a:r>
              <a:rPr lang="en-US" sz="2400" dirty="0">
                <a:ea typeface="Arial"/>
                <a:cs typeface="Arial"/>
                <a:sym typeface="Arial"/>
                <a:hlinkClick r:id="rId2"/>
              </a:rPr>
              <a:t>https://amosca01.github.io/SDS-CS109/</a:t>
            </a:r>
            <a:r>
              <a:rPr lang="en-US" sz="2400" dirty="0">
                <a:ea typeface="Arial"/>
                <a:cs typeface="Arial"/>
                <a:sym typeface="Arial"/>
              </a:rPr>
              <a:t> &gt; Homework &gt; hw02)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1855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BA0EDCB-BF8C-AFAB-337E-0995819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A9F3C745-7C71-2F65-C0AE-39478BEE1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 (not all options are good ideas!)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99C5D-0AD0-C09B-C8DB-C7247E55615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943D2D0-E3FB-5147-0B55-00B9C84D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16000"/>
            <a:ext cx="9159470" cy="53543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FAB487-B074-480C-CFD8-9CF277A9F453}"/>
              </a:ext>
            </a:extLst>
          </p:cNvPr>
          <p:cNvSpPr/>
          <p:nvPr/>
        </p:nvSpPr>
        <p:spPr>
          <a:xfrm>
            <a:off x="10923082" y="1139077"/>
            <a:ext cx="1268918" cy="31179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BE009A-D86A-E8A5-4843-9A5D410D4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938" y="782320"/>
            <a:ext cx="964612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35197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21 Available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8" name="Google Shape;328;p38" descr="Screen Shot 2015-09-27 at 5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14" y="1143000"/>
            <a:ext cx="3200400" cy="55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2055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52342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62629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42055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52342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6262914" y="1905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2055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2342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2629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42055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2342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2629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42817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53104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3391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42817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3104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63391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42817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3104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63391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42817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53104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63391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39937-AE88-1625-4654-8CCE54814E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4" name="Google Shape;353;p38">
            <a:extLst>
              <a:ext uri="{FF2B5EF4-FFF2-40B4-BE49-F238E27FC236}">
                <a16:creationId xmlns:a16="http://schemas.microsoft.com/office/drawing/2014/main" id="{4FB331A5-7828-1C62-1B12-97F152F2D7DF}"/>
              </a:ext>
            </a:extLst>
          </p:cNvPr>
          <p:cNvSpPr txBox="1"/>
          <p:nvPr/>
        </p:nvSpPr>
        <p:spPr>
          <a:xfrm>
            <a:off x="7723414" y="12954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defTabSz="9144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40"/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>
                <a:sym typeface="Arial"/>
              </a:rPr>
              <a:t>Tables</a:t>
            </a:r>
            <a:endParaRPr dirty="0"/>
          </a:p>
          <a:p>
            <a:r>
              <a:rPr lang="en-US" dirty="0">
                <a:sym typeface="Arial"/>
              </a:rPr>
              <a:t>Maps</a:t>
            </a:r>
            <a:endParaRPr dirty="0"/>
          </a:p>
          <a:p>
            <a:r>
              <a:rPr lang="en-US" dirty="0">
                <a:sym typeface="Arial"/>
              </a:rPr>
              <a:t>Pie charts</a:t>
            </a:r>
            <a:endParaRPr dirty="0"/>
          </a:p>
          <a:p>
            <a:r>
              <a:rPr lang="en-US" dirty="0">
                <a:sym typeface="Arial"/>
              </a:rPr>
              <a:t>Bar charts</a:t>
            </a:r>
            <a:endParaRPr dirty="0"/>
          </a:p>
          <a:p>
            <a:r>
              <a:rPr lang="en-US" dirty="0" err="1">
                <a:sym typeface="Arial"/>
              </a:rPr>
              <a:t>Treemaps</a:t>
            </a:r>
            <a:endParaRPr dirty="0">
              <a:sym typeface="Arial"/>
            </a:endParaRPr>
          </a:p>
          <a:p>
            <a:r>
              <a:rPr lang="en-US" dirty="0">
                <a:sym typeface="Arial"/>
              </a:rPr>
              <a:t>Circle views</a:t>
            </a:r>
            <a:endParaRPr dirty="0"/>
          </a:p>
          <a:p>
            <a:r>
              <a:rPr lang="en-US" dirty="0">
                <a:sym typeface="Arial"/>
              </a:rPr>
              <a:t>Line charts</a:t>
            </a:r>
            <a:endParaRPr dirty="0"/>
          </a:p>
          <a:p>
            <a:r>
              <a:rPr lang="en-US" dirty="0">
                <a:sym typeface="Arial"/>
              </a:rPr>
              <a:t>Area charts</a:t>
            </a:r>
            <a:endParaRPr dirty="0"/>
          </a:p>
          <a:p>
            <a:r>
              <a:rPr lang="en-US" dirty="0">
                <a:sym typeface="Arial"/>
              </a:rPr>
              <a:t>Combination charts</a:t>
            </a:r>
            <a:endParaRPr dirty="0"/>
          </a:p>
          <a:p>
            <a:r>
              <a:rPr lang="en-US" dirty="0">
                <a:sym typeface="Arial"/>
              </a:rPr>
              <a:t>Scatterplots</a:t>
            </a:r>
            <a:endParaRPr dirty="0"/>
          </a:p>
          <a:p>
            <a:r>
              <a:rPr lang="en-US" dirty="0">
                <a:sym typeface="Arial"/>
              </a:rPr>
              <a:t>Histograms</a:t>
            </a:r>
            <a:endParaRPr dirty="0"/>
          </a:p>
          <a:p>
            <a:r>
              <a:rPr lang="en-US" dirty="0">
                <a:sym typeface="Arial"/>
              </a:rPr>
              <a:t>Box-and-whisker plots</a:t>
            </a:r>
            <a:endParaRPr dirty="0"/>
          </a:p>
          <a:p>
            <a:r>
              <a:rPr lang="en-US" dirty="0">
                <a:sym typeface="Arial"/>
              </a:rPr>
              <a:t>Gantt</a:t>
            </a:r>
            <a:endParaRPr dirty="0"/>
          </a:p>
          <a:p>
            <a:r>
              <a:rPr lang="en-US" dirty="0">
                <a:sym typeface="Arial"/>
              </a:rPr>
              <a:t>Bullet plots</a:t>
            </a:r>
            <a:endParaRPr dirty="0"/>
          </a:p>
          <a:p>
            <a:r>
              <a:rPr lang="en-US" dirty="0">
                <a:sym typeface="Arial"/>
              </a:rPr>
              <a:t>Packed circles</a:t>
            </a:r>
            <a:endParaRPr dirty="0"/>
          </a:p>
          <a:p>
            <a:endParaRPr dirty="0"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69864DB-ECEE-C680-A3B0-0D6B3F2E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BC99FDF7-AD8D-A007-86AC-8387093AD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Dual Encoding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7F187-DECD-39A3-C826-25247300D93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2BA78D5-9E4D-13DE-28A4-4A32C04A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5" y="934720"/>
            <a:ext cx="9368035" cy="54762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E93213-D921-13E2-64CE-11BA58923D4F}"/>
              </a:ext>
            </a:extLst>
          </p:cNvPr>
          <p:cNvSpPr/>
          <p:nvPr/>
        </p:nvSpPr>
        <p:spPr>
          <a:xfrm>
            <a:off x="10923082" y="1696720"/>
            <a:ext cx="1015999" cy="11074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D84AB4-FA71-095E-AB49-9F4B5DCA2173}"/>
              </a:ext>
            </a:extLst>
          </p:cNvPr>
          <p:cNvSpPr/>
          <p:nvPr/>
        </p:nvSpPr>
        <p:spPr>
          <a:xfrm>
            <a:off x="4156523" y="2870708"/>
            <a:ext cx="964118" cy="558292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8FEC28F9-ACAD-E556-60D0-6BB3DE141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60F2A7A6-DEC6-B494-0F30-2BF9CCC96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Title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394D-91E2-CBF9-0C66-EE66D66B9B9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040913-FFC1-462F-64A8-874CF973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5" y="934720"/>
            <a:ext cx="9368035" cy="54762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9A1F41-602E-C24F-A1B2-3FD22B936104}"/>
              </a:ext>
            </a:extLst>
          </p:cNvPr>
          <p:cNvSpPr/>
          <p:nvPr/>
        </p:nvSpPr>
        <p:spPr>
          <a:xfrm>
            <a:off x="4886960" y="1798320"/>
            <a:ext cx="690881" cy="2641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994CB5-1230-A6C6-3B49-6411902A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81" y="1578207"/>
            <a:ext cx="7772400" cy="527979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93B4E-3793-2562-A248-E42863600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81" y="1599035"/>
            <a:ext cx="7772400" cy="527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4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C20FE13D-1927-0182-6948-B5E1197E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7569D1E5-C180-BBF5-559D-8BB1BDC58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Title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4ED9E-774F-8E75-9EBE-A4223B9B062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38BE3E9-037E-94B9-2C15-021F6BC6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65200"/>
            <a:ext cx="9115116" cy="5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4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a new sheet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1F83-E349-5BAD-1DDC-77CEBDF3EA2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40B0DA-5126-74F1-4FB1-ED48124B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0" y="975360"/>
            <a:ext cx="9113355" cy="532736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AB6DE4-382E-9CB0-C9A8-AEF17D9C1F33}"/>
              </a:ext>
            </a:extLst>
          </p:cNvPr>
          <p:cNvSpPr/>
          <p:nvPr/>
        </p:nvSpPr>
        <p:spPr>
          <a:xfrm>
            <a:off x="4207323" y="5633974"/>
            <a:ext cx="374837" cy="2791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8C8F92-EE32-3DB9-E644-D09437370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60" y="975360"/>
            <a:ext cx="9113354" cy="532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F475BEE0-B11F-F6B3-40A1-84DEBB28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91016A17-CA7A-F631-BFA8-B24FD9A48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E4E72-CF35-6E2C-3AC0-F66AA380A51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FC93D0-63C7-22B7-F15F-89E398F8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2" y="853440"/>
            <a:ext cx="9055188" cy="529336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B1F2C8-0DA7-9705-778F-EE733BD4FF1B}"/>
              </a:ext>
            </a:extLst>
          </p:cNvPr>
          <p:cNvSpPr/>
          <p:nvPr/>
        </p:nvSpPr>
        <p:spPr>
          <a:xfrm>
            <a:off x="10788079" y="3129280"/>
            <a:ext cx="1151002" cy="5486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9FC57BE-0C47-B7C1-D8AE-5178B24D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D6642726-B677-8770-2DF4-CF3274342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FF1-8FAF-23A3-A89C-83F45216EC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39B941-B457-EAB7-5466-6770717A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714" y="934720"/>
            <a:ext cx="8968286" cy="524256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218518-02D4-BC06-FC89-CECDC5D88664}"/>
              </a:ext>
            </a:extLst>
          </p:cNvPr>
          <p:cNvSpPr/>
          <p:nvPr/>
        </p:nvSpPr>
        <p:spPr>
          <a:xfrm>
            <a:off x="3472879" y="2286000"/>
            <a:ext cx="1129601" cy="5080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2F5C57-A442-FB5E-D18E-A1F1DAF0F00B}"/>
              </a:ext>
            </a:extLst>
          </p:cNvPr>
          <p:cNvSpPr/>
          <p:nvPr/>
        </p:nvSpPr>
        <p:spPr>
          <a:xfrm>
            <a:off x="10809480" y="1244600"/>
            <a:ext cx="1129601" cy="2880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2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EDAE41AB-EBF8-6030-4F2D-13910D5F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C49DA-1226-BCD6-9C92-87EDB558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2" y="904240"/>
            <a:ext cx="9211612" cy="5384800"/>
          </a:xfrm>
          <a:prstGeom prst="rect">
            <a:avLst/>
          </a:prstGeom>
        </p:spPr>
      </p:pic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9089267E-4225-47DC-DEC0-AE5FD238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0FB9-F2AE-5812-1680-FF60F0BC11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25AC76-8186-2E5A-D0FC-8DC1C9D49D14}"/>
              </a:ext>
            </a:extLst>
          </p:cNvPr>
          <p:cNvSpPr/>
          <p:nvPr/>
        </p:nvSpPr>
        <p:spPr>
          <a:xfrm>
            <a:off x="3472879" y="2072640"/>
            <a:ext cx="1129601" cy="721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FC9C64-CA3E-E0C0-251C-855A7F81D8A5}"/>
              </a:ext>
            </a:extLst>
          </p:cNvPr>
          <p:cNvSpPr/>
          <p:nvPr/>
        </p:nvSpPr>
        <p:spPr>
          <a:xfrm>
            <a:off x="10931400" y="1244600"/>
            <a:ext cx="1129601" cy="2880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5361752-776F-8AF7-ECBC-C5DB24D3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4D2397A7-1BFA-26AB-FAD5-67FD44BCD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A299D-B348-F862-2307-21748153833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CF393D-EA95-EAE6-F01E-8A3C83A7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75" y="843280"/>
            <a:ext cx="9340605" cy="54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560618" y="8573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drag-and-drop tool for mapping data dimensions onto visual dimensions</a:t>
            </a:r>
            <a:endParaRPr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 will learn: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load data into Tableau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little bit about how Tableau organizes data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tell Tableau which facets of the data to display, and how</a:t>
            </a:r>
            <a:endParaRPr/>
          </a:p>
          <a:p>
            <a:pPr marL="457200" lvl="1" indent="-8255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8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818" y="1111363"/>
            <a:ext cx="5740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636818" y="2450633"/>
            <a:ext cx="7924800" cy="9906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560618" y="3475869"/>
            <a:ext cx="7924800" cy="1676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A4F5-2784-7BBC-EB8D-96F53BDB39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Tableau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2FED3-781B-9F78-6FE7-AB215D5591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B543F0-03BB-EC92-8C7C-749F90A1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34" y="944880"/>
            <a:ext cx="9350655" cy="546608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38C3A5-AA73-B4EE-CAF5-950B68D482DF}"/>
              </a:ext>
            </a:extLst>
          </p:cNvPr>
          <p:cNvSpPr/>
          <p:nvPr/>
        </p:nvSpPr>
        <p:spPr>
          <a:xfrm>
            <a:off x="4641279" y="5689600"/>
            <a:ext cx="479361" cy="32512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48616BD3-3AF6-9F01-0AE0-0610F104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90320495-2517-2F94-DF53-8CD6510A8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1EE6D-4333-1DC1-8918-3E3CE6D378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0D4FF0-61F8-3B7D-9D8E-B81B4A9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951" y="995680"/>
            <a:ext cx="9350655" cy="546608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A9967-1A02-F5AC-9711-B9140ACED4AE}"/>
              </a:ext>
            </a:extLst>
          </p:cNvPr>
          <p:cNvSpPr/>
          <p:nvPr/>
        </p:nvSpPr>
        <p:spPr>
          <a:xfrm>
            <a:off x="3200401" y="2031860"/>
            <a:ext cx="761999" cy="4675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A156E13-1E58-1051-1623-30FB9EAEC366}"/>
              </a:ext>
            </a:extLst>
          </p:cNvPr>
          <p:cNvSpPr/>
          <p:nvPr/>
        </p:nvSpPr>
        <p:spPr>
          <a:xfrm rot="1260687">
            <a:off x="3786006" y="2648101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4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15782BFC-1EC3-354E-7198-789065E4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E5318E02-A832-17FA-E610-80948FDF9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E4264-C06B-D4E3-BEAC-8AD55AD8F2D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AEE12C1-E564-AF21-9736-2F8C93FA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52718"/>
            <a:ext cx="8881384" cy="519176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6A8A95-DC06-E6C8-241A-57622EA1CEE0}"/>
              </a:ext>
            </a:extLst>
          </p:cNvPr>
          <p:cNvSpPr/>
          <p:nvPr/>
        </p:nvSpPr>
        <p:spPr>
          <a:xfrm>
            <a:off x="6379562" y="1687578"/>
            <a:ext cx="955958" cy="537462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E9E1A0-653D-7E4B-333E-2D756BDFDC21}"/>
              </a:ext>
            </a:extLst>
          </p:cNvPr>
          <p:cNvSpPr/>
          <p:nvPr/>
        </p:nvSpPr>
        <p:spPr>
          <a:xfrm>
            <a:off x="3482044" y="1779018"/>
            <a:ext cx="520996" cy="3557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BC6E317E-BD3F-DCD3-AF82-E2EEE35D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F005F41D-3AA2-47D0-073F-99C0EC5A7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7AE55-ECDF-C1AB-A44C-FEAA15C7D9C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704896-C3C4-B888-9A2A-234E0F26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149" y="955040"/>
            <a:ext cx="9176851" cy="536448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83B692-85C1-8756-8C81-1E46F9D1025A}"/>
              </a:ext>
            </a:extLst>
          </p:cNvPr>
          <p:cNvSpPr/>
          <p:nvPr/>
        </p:nvSpPr>
        <p:spPr>
          <a:xfrm>
            <a:off x="3230881" y="1981060"/>
            <a:ext cx="761999" cy="4675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6858C7D-C61D-872A-0F45-68110EED64B1}"/>
              </a:ext>
            </a:extLst>
          </p:cNvPr>
          <p:cNvSpPr/>
          <p:nvPr/>
        </p:nvSpPr>
        <p:spPr>
          <a:xfrm rot="1260687">
            <a:off x="3816486" y="2597301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FE335AE9-CE6D-3F50-6463-A138A315C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823B63E2-B9D7-0139-3393-29686320F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16358-922F-A26C-F0E2-91766BAFD8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20353A-E9AC-F06A-D177-2353B6AC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36" y="1123837"/>
            <a:ext cx="8761485" cy="512167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11D99A1-BFAF-A995-9745-3A89F1A3DCEB}"/>
              </a:ext>
            </a:extLst>
          </p:cNvPr>
          <p:cNvSpPr/>
          <p:nvPr/>
        </p:nvSpPr>
        <p:spPr>
          <a:xfrm>
            <a:off x="5913121" y="1753686"/>
            <a:ext cx="2011679" cy="52215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3F0EF9-9E8A-99CB-6C13-A5649E1EC353}"/>
              </a:ext>
            </a:extLst>
          </p:cNvPr>
          <p:cNvSpPr/>
          <p:nvPr/>
        </p:nvSpPr>
        <p:spPr>
          <a:xfrm>
            <a:off x="3847375" y="1492609"/>
            <a:ext cx="795746" cy="346351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8B66DF58-5377-417B-D325-C888DF5F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0E372662-4A5F-C1A9-9A2B-DCF29BE2D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16836-1E51-9840-2975-FC4BD1C42A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492D3B-2F86-9C10-C3E9-2DAE3F18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76517"/>
            <a:ext cx="9035805" cy="52820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C63E9B-997A-E8C9-51A9-603650D88587}"/>
              </a:ext>
            </a:extLst>
          </p:cNvPr>
          <p:cNvSpPr/>
          <p:nvPr/>
        </p:nvSpPr>
        <p:spPr>
          <a:xfrm>
            <a:off x="3393440" y="1219201"/>
            <a:ext cx="1249681" cy="14732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0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FFCE39B2-0238-2ED0-8BEE-6F95641A7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32C3-5883-4EFA-CB2A-28E81AE6B69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5" name="Google Shape;541;p61">
            <a:extLst>
              <a:ext uri="{FF2B5EF4-FFF2-40B4-BE49-F238E27FC236}">
                <a16:creationId xmlns:a16="http://schemas.microsoft.com/office/drawing/2014/main" id="{F650369F-2007-280C-B5EF-D677342D854F}"/>
              </a:ext>
            </a:extLst>
          </p:cNvPr>
          <p:cNvSpPr txBox="1">
            <a:spLocks/>
          </p:cNvSpPr>
          <p:nvPr/>
        </p:nvSpPr>
        <p:spPr>
          <a:xfrm>
            <a:off x="3519053" y="944880"/>
            <a:ext cx="7778867" cy="24841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541" indent="0">
              <a:spcBef>
                <a:spcPts val="480"/>
              </a:spcBef>
              <a:buSzPts val="2040"/>
              <a:buNone/>
            </a:pPr>
            <a:r>
              <a:rPr lang="en-US" sz="2200" dirty="0">
                <a:ea typeface="Arial"/>
                <a:cs typeface="Arial"/>
                <a:sym typeface="Arial"/>
              </a:rPr>
              <a:t>For an intro to:</a:t>
            </a:r>
          </a:p>
          <a:p>
            <a:pPr marL="129541" indent="0">
              <a:spcBef>
                <a:spcPts val="480"/>
              </a:spcBef>
              <a:buSzPts val="2040"/>
              <a:buNone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axes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color pallets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shapes</a:t>
            </a:r>
          </a:p>
          <a:p>
            <a:pPr marL="472441" indent="-342900">
              <a:spcBef>
                <a:spcPts val="480"/>
              </a:spcBef>
              <a:buSzPts val="2040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129541" indent="0">
              <a:spcBef>
                <a:spcPts val="480"/>
              </a:spcBef>
              <a:buSzPts val="2040"/>
              <a:buNone/>
            </a:pPr>
            <a:r>
              <a:rPr lang="en-US" sz="2200" dirty="0">
                <a:ea typeface="Arial"/>
                <a:cs typeface="Arial"/>
                <a:sym typeface="Arial"/>
              </a:rPr>
              <a:t>see tableau-demo-</a:t>
            </a:r>
            <a:r>
              <a:rPr lang="en-US" sz="2200" dirty="0" err="1">
                <a:ea typeface="Arial"/>
                <a:cs typeface="Arial"/>
                <a:sym typeface="Arial"/>
              </a:rPr>
              <a:t>int.pdf</a:t>
            </a:r>
            <a:r>
              <a:rPr lang="en-US" sz="2200" dirty="0">
                <a:ea typeface="Arial"/>
                <a:cs typeface="Arial"/>
                <a:sym typeface="Arial"/>
              </a:rPr>
              <a:t>  under In-class on the course website. </a:t>
            </a:r>
          </a:p>
        </p:txBody>
      </p:sp>
    </p:spTree>
    <p:extLst>
      <p:ext uri="{BB962C8B-B14F-4D97-AF65-F5344CB8AC3E}">
        <p14:creationId xmlns:p14="http://schemas.microsoft.com/office/powerpoint/2010/main" val="765126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9398-E3E1-1013-6B0C-F51A86A7D4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turn! </a:t>
            </a:r>
          </a:p>
        </p:txBody>
      </p:sp>
      <p:sp>
        <p:nvSpPr>
          <p:cNvPr id="3" name="Google Shape;541;p61">
            <a:extLst>
              <a:ext uri="{FF2B5EF4-FFF2-40B4-BE49-F238E27FC236}">
                <a16:creationId xmlns:a16="http://schemas.microsoft.com/office/drawing/2014/main" id="{A4F8531B-A36F-F7DB-1872-3421AD235986}"/>
              </a:ext>
            </a:extLst>
          </p:cNvPr>
          <p:cNvSpPr txBox="1">
            <a:spLocks/>
          </p:cNvSpPr>
          <p:nvPr/>
        </p:nvSpPr>
        <p:spPr>
          <a:xfrm>
            <a:off x="3519053" y="609600"/>
            <a:ext cx="8420028" cy="586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Form groups of 2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Choose a dataset of interest to you from this list: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goo.gl/kcbqfc</a:t>
            </a:r>
            <a:endParaRPr lang="en-US" sz="24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Create a visualizations in Tableau 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I recommend trying out some customizations! </a:t>
            </a:r>
          </a:p>
          <a:p>
            <a:pPr marL="632461" lvl="1" indent="0">
              <a:spcBef>
                <a:spcPts val="480"/>
              </a:spcBef>
              <a:buSzPts val="2040"/>
              <a:buNone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Pair up with another group</a:t>
            </a:r>
          </a:p>
          <a:p>
            <a:pPr marL="129541" indent="0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Let the other group view your visualization </a:t>
            </a:r>
            <a:r>
              <a:rPr lang="en-US" sz="2400" i="1" dirty="0">
                <a:ea typeface="Arial"/>
                <a:cs typeface="Arial"/>
                <a:sym typeface="Arial"/>
              </a:rPr>
              <a:t>without any explanation from you</a:t>
            </a:r>
            <a:r>
              <a:rPr lang="en-US" sz="2400" dirty="0">
                <a:ea typeface="Arial"/>
                <a:cs typeface="Arial"/>
                <a:sym typeface="Arial"/>
              </a:rPr>
              <a:t>    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Provide feedback to each other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saw that you liked?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would have done differently?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>
            <a:spLocks noGrp="1"/>
          </p:cNvSpPr>
          <p:nvPr>
            <p:ph type="title"/>
          </p:nvPr>
        </p:nvSpPr>
        <p:spPr>
          <a:xfrm>
            <a:off x="351905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Discussion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>
            <a:spLocks noGrp="1"/>
          </p:cNvSpPr>
          <p:nvPr>
            <p:ph type="body" idx="1"/>
          </p:nvPr>
        </p:nvSpPr>
        <p:spPr>
          <a:xfrm>
            <a:off x="3519053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some of Tableau’s strengths? Weaknesses?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your initial thoughts after using it?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A6C9E-E11E-7C44-624A-3DA0747799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00B08-E893-81E5-394C-131E4A8A95B5}"/>
              </a:ext>
            </a:extLst>
          </p:cNvPr>
          <p:cNvSpPr/>
          <p:nvPr/>
        </p:nvSpPr>
        <p:spPr>
          <a:xfrm>
            <a:off x="5320145" y="2587332"/>
            <a:ext cx="4281055" cy="167419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relational data?</a:t>
            </a:r>
          </a:p>
        </p:txBody>
      </p:sp>
    </p:spTree>
    <p:extLst>
      <p:ext uri="{BB962C8B-B14F-4D97-AF65-F5344CB8AC3E}">
        <p14:creationId xmlns:p14="http://schemas.microsoft.com/office/powerpoint/2010/main" val="42139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351C3A-3D97-B591-8331-A3BCEDB8FA15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73B15-0728-0831-2700-D9C465F9D26E}"/>
              </a:ext>
            </a:extLst>
          </p:cNvPr>
          <p:cNvSpPr txBox="1"/>
          <p:nvPr/>
        </p:nvSpPr>
        <p:spPr>
          <a:xfrm>
            <a:off x="3564082" y="285107"/>
            <a:ext cx="6102926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carrier name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&lt;chr&gt;   &lt;chr&gt;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9E      Endeavor Air Inc.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AA      American Airlines Inc.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AS      Alaska Airlines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B6      JetBlue Airways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DL      Delta Air 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EV      ExpressJet Airlines Inc.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more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4B85-C66F-BEAF-40C5-4BE1CD3CA639}"/>
              </a:ext>
            </a:extLst>
          </p:cNvPr>
          <p:cNvSpPr txBox="1"/>
          <p:nvPr/>
        </p:nvSpPr>
        <p:spPr>
          <a:xfrm>
            <a:off x="440103" y="1484166"/>
            <a:ext cx="1168616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airports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1,458 × 8</a:t>
            </a:r>
          </a:p>
          <a:p>
            <a:r>
              <a:rPr lang="en-US" dirty="0"/>
              <a:t>#&gt;   </a:t>
            </a:r>
            <a:r>
              <a:rPr lang="en-US" dirty="0" err="1"/>
              <a:t>faa</a:t>
            </a:r>
            <a:r>
              <a:rPr lang="en-US" dirty="0"/>
              <a:t>   name                             </a:t>
            </a:r>
            <a:r>
              <a:rPr lang="en-US" dirty="0" err="1"/>
              <a:t>lat</a:t>
            </a:r>
            <a:r>
              <a:rPr lang="en-US" dirty="0"/>
              <a:t>   </a:t>
            </a:r>
            <a:r>
              <a:rPr lang="en-US" dirty="0" err="1"/>
              <a:t>lon</a:t>
            </a:r>
            <a:r>
              <a:rPr lang="en-US" dirty="0"/>
              <a:t>   alt    </a:t>
            </a:r>
            <a:r>
              <a:rPr lang="en-US" dirty="0" err="1"/>
              <a:t>tz</a:t>
            </a:r>
            <a:r>
              <a:rPr lang="en-US" dirty="0"/>
              <a:t> </a:t>
            </a:r>
            <a:r>
              <a:rPr lang="en-US" dirty="0" err="1"/>
              <a:t>dst</a:t>
            </a:r>
            <a:r>
              <a:rPr lang="en-US" dirty="0"/>
              <a:t>   </a:t>
            </a:r>
            <a:r>
              <a:rPr lang="en-US" dirty="0" err="1"/>
              <a:t>tzone</a:t>
            </a:r>
            <a:r>
              <a:rPr lang="en-US" dirty="0"/>
              <a:t>      </a:t>
            </a:r>
          </a:p>
          <a:p>
            <a:r>
              <a:rPr lang="en-US" dirty="0"/>
              <a:t>#&gt;   &lt;chr&gt; &lt;chr&gt;                         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&lt;chr&gt; &lt;chr&gt;      </a:t>
            </a:r>
          </a:p>
          <a:p>
            <a:r>
              <a:rPr lang="en-US" dirty="0"/>
              <a:t>#&gt; 1 04G   Lansdowne Airport               41.1 -80.6  1044    -5 A     America/Ne…</a:t>
            </a:r>
          </a:p>
          <a:p>
            <a:r>
              <a:rPr lang="en-US" dirty="0"/>
              <a:t>#&gt; 2 06A   Moton Field Municipal Airport   32.5 -85.7   264    -6 A     America/Ch…</a:t>
            </a:r>
          </a:p>
          <a:p>
            <a:r>
              <a:rPr lang="en-US" dirty="0"/>
              <a:t>#&gt; 3 06C   Schaumburg Regional             42.0 -88.1   801    -6 A     America/Ch…</a:t>
            </a:r>
          </a:p>
          <a:p>
            <a:r>
              <a:rPr lang="en-US" dirty="0"/>
              <a:t>#&gt; 4 06N   Randall Airport                 41.4 -74.4   523    -5 A     America/Ne…</a:t>
            </a:r>
          </a:p>
          <a:p>
            <a:r>
              <a:rPr lang="en-US" dirty="0"/>
              <a:t>#&gt; 5 09J   Jekyll Island Airport           31.1 -81.4    11    -5 A     America/Ne…</a:t>
            </a:r>
          </a:p>
          <a:p>
            <a:r>
              <a:rPr lang="en-US" dirty="0"/>
              <a:t>#&gt; 6 0A9   Elizabethton Municipal Airport  36.4 -82.2  1593    -5 A     America/Ne…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1,452 more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A582E-6B97-5B86-1540-BA2B4DF28A42}"/>
              </a:ext>
            </a:extLst>
          </p:cNvPr>
          <p:cNvSpPr txBox="1"/>
          <p:nvPr/>
        </p:nvSpPr>
        <p:spPr>
          <a:xfrm>
            <a:off x="252919" y="2679174"/>
            <a:ext cx="11686161" cy="3139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planes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3,322 × 9</a:t>
            </a:r>
          </a:p>
          <a:p>
            <a:r>
              <a:rPr lang="en-US" dirty="0"/>
              <a:t>#&gt;   </a:t>
            </a:r>
            <a:r>
              <a:rPr lang="en-US" dirty="0" err="1"/>
              <a:t>tailnum</a:t>
            </a:r>
            <a:r>
              <a:rPr lang="en-US" dirty="0"/>
              <a:t>  year type               manufacturer model engines seats speed engine</a:t>
            </a:r>
          </a:p>
          <a:p>
            <a:r>
              <a:rPr lang="en-US" dirty="0"/>
              <a:t>#&gt;   &lt;chr&gt;   &lt;int&gt; &lt;chr&gt;              &lt;chr&gt;        &lt;chr&gt;   &lt;int&gt; &lt;int&gt; &lt;int&gt; &lt;chr&gt; </a:t>
            </a:r>
          </a:p>
          <a:p>
            <a:r>
              <a:rPr lang="en-US" dirty="0"/>
              <a:t>#&gt; 1 N10156   2004 Fixed wing multi … EMBRAER      EMB-…       2    55    NA Turbo…</a:t>
            </a:r>
          </a:p>
          <a:p>
            <a:r>
              <a:rPr lang="en-US" dirty="0"/>
              <a:t>#&gt; 2 N102UW   1998 Fixed wing multi … AIRBUS INDU… A320…       2   182    NA Turbo…</a:t>
            </a:r>
          </a:p>
          <a:p>
            <a:r>
              <a:rPr lang="en-US" dirty="0"/>
              <a:t>#&gt; 3 N103US   1999 Fixed wing multi … AIRBUS INDU… A320…       2   182    NA Turbo…</a:t>
            </a:r>
          </a:p>
          <a:p>
            <a:r>
              <a:rPr lang="en-US" dirty="0"/>
              <a:t>#&gt; 4 N104UW   1999 Fixed wing multi … AIRBUS INDU… A320…       2   182    NA Turbo…</a:t>
            </a:r>
          </a:p>
          <a:p>
            <a:r>
              <a:rPr lang="en-US" dirty="0"/>
              <a:t>#&gt; 5 N10575   2002 Fixed wing multi … EMBRAER      EMB-…       2    55    NA Turbo…</a:t>
            </a:r>
          </a:p>
          <a:p>
            <a:r>
              <a:rPr lang="en-US" dirty="0"/>
              <a:t>#&gt; 6 N105UW   1999 Fixed wing multi … AIRBUS INDU… A320…       2   182    NA Turbo…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3,316 more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3B1E3-A895-BF4B-8E1A-9B1A3DBBC4FA}"/>
              </a:ext>
            </a:extLst>
          </p:cNvPr>
          <p:cNvSpPr txBox="1"/>
          <p:nvPr/>
        </p:nvSpPr>
        <p:spPr>
          <a:xfrm>
            <a:off x="138544" y="3878360"/>
            <a:ext cx="11914909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weather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26,115 × 15</a:t>
            </a:r>
          </a:p>
          <a:p>
            <a:r>
              <a:rPr lang="en-US" dirty="0"/>
              <a:t>#&gt;   origin  year month   day  hour  temp  </a:t>
            </a:r>
            <a:r>
              <a:rPr lang="en-US" dirty="0" err="1"/>
              <a:t>dewp</a:t>
            </a:r>
            <a:r>
              <a:rPr lang="en-US" dirty="0"/>
              <a:t> humid </a:t>
            </a:r>
            <a:r>
              <a:rPr lang="en-US" dirty="0" err="1"/>
              <a:t>wind_dir</a:t>
            </a:r>
            <a:r>
              <a:rPr lang="en-US" dirty="0"/>
              <a:t> </a:t>
            </a:r>
            <a:r>
              <a:rPr lang="en-US" dirty="0" err="1"/>
              <a:t>wind_speed</a:t>
            </a:r>
            <a:r>
              <a:rPr lang="en-US" dirty="0"/>
              <a:t> </a:t>
            </a:r>
            <a:r>
              <a:rPr lang="en-US" dirty="0" err="1"/>
              <a:t>wind_gust</a:t>
            </a:r>
            <a:endParaRPr lang="en-US" dirty="0"/>
          </a:p>
          <a:p>
            <a:r>
              <a:rPr lang="en-US" dirty="0"/>
              <a:t>#&gt;   &lt;chr&gt;  &lt;int&gt; &lt;int&gt; &lt;int&gt; &lt;int&gt;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   &lt;</a:t>
            </a:r>
            <a:r>
              <a:rPr lang="en-US" dirty="0" err="1"/>
              <a:t>dbl</a:t>
            </a:r>
            <a:r>
              <a:rPr lang="en-US" dirty="0"/>
              <a:t>&gt;      &lt;</a:t>
            </a:r>
            <a:r>
              <a:rPr lang="en-US" dirty="0" err="1"/>
              <a:t>dbl</a:t>
            </a:r>
            <a:r>
              <a:rPr lang="en-US" dirty="0"/>
              <a:t>&gt;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#&gt; 1 EWR     2013     1     1     1  39.0  26.1  59.4      270      10.4         NA</a:t>
            </a:r>
          </a:p>
          <a:p>
            <a:r>
              <a:rPr lang="en-US" dirty="0"/>
              <a:t>#&gt; 2 EWR     2013     1     1     2  39.0  27.0  61.6      250       8.06        NA</a:t>
            </a:r>
          </a:p>
          <a:p>
            <a:r>
              <a:rPr lang="en-US" dirty="0"/>
              <a:t>#&gt; 3 EWR     2013     1     1     3  39.0  28.0  64.4      240      11.5         NA</a:t>
            </a:r>
          </a:p>
          <a:p>
            <a:r>
              <a:rPr lang="en-US" dirty="0"/>
              <a:t>#&gt; 4 EWR     2013     1     1     4  39.9  28.0  62.2      250      12.7         NA</a:t>
            </a:r>
          </a:p>
          <a:p>
            <a:r>
              <a:rPr lang="en-US" dirty="0"/>
              <a:t>#&gt; 5 EWR     2013     1     1     5  39.0  28.0  64.4      260      12.7         NA</a:t>
            </a:r>
          </a:p>
          <a:p>
            <a:r>
              <a:rPr lang="en-US" dirty="0"/>
              <a:t>#&gt; 6 EWR     2013     1     1     6  37.9  28.0  67.2      240      11.5         NA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26,109 more rows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4 more variables: </a:t>
            </a:r>
            <a:r>
              <a:rPr lang="en-US" dirty="0" err="1"/>
              <a:t>precip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 pressure &lt;</a:t>
            </a:r>
            <a:r>
              <a:rPr lang="en-US" dirty="0" err="1"/>
              <a:t>dbl</a:t>
            </a:r>
            <a:r>
              <a:rPr lang="en-US" dirty="0"/>
              <a:t>&gt;, </a:t>
            </a:r>
            <a:r>
              <a:rPr lang="en-US" dirty="0" err="1"/>
              <a:t>visib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</a:t>
            </a:r>
          </a:p>
          <a:p>
            <a:r>
              <a:rPr lang="en-US" dirty="0"/>
              <a:t>#&gt; #   </a:t>
            </a:r>
            <a:r>
              <a:rPr lang="en-US" dirty="0" err="1"/>
              <a:t>time_hour</a:t>
            </a:r>
            <a:r>
              <a:rPr lang="en-US" dirty="0"/>
              <a:t> &lt;</a:t>
            </a:r>
            <a:r>
              <a:rPr lang="en-US" dirty="0" err="1"/>
              <a:t>dttm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41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0FFC6-2958-2930-E6D4-2F2BE5BF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80" y="872835"/>
            <a:ext cx="8114158" cy="5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4DF3A-D53B-D920-0AE3-F172689EA139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3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Opening Tableau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97D8-630E-EBBC-E19E-3250AF481B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BC946-C86F-30C3-8E28-EEA0CCB7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96" y="1033153"/>
            <a:ext cx="8816604" cy="51538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C90AFB-2E6A-06D8-80CC-98C46BBB54FB}"/>
              </a:ext>
            </a:extLst>
          </p:cNvPr>
          <p:cNvSpPr/>
          <p:nvPr/>
        </p:nvSpPr>
        <p:spPr>
          <a:xfrm>
            <a:off x="4868883" y="1436914"/>
            <a:ext cx="5818909" cy="13656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920279-D0B5-092A-2972-BB7ECFE3146F}"/>
              </a:ext>
            </a:extLst>
          </p:cNvPr>
          <p:cNvSpPr/>
          <p:nvPr/>
        </p:nvSpPr>
        <p:spPr>
          <a:xfrm>
            <a:off x="3641765" y="1545770"/>
            <a:ext cx="1147123" cy="308560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DAFF99-7FB0-4BE9-15E1-237F538C4161}"/>
              </a:ext>
            </a:extLst>
          </p:cNvPr>
          <p:cNvSpPr/>
          <p:nvPr/>
        </p:nvSpPr>
        <p:spPr>
          <a:xfrm>
            <a:off x="3641765" y="2971799"/>
            <a:ext cx="771483" cy="233548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</TotalTime>
  <Words>1163</Words>
  <Application>Microsoft Macintosh PowerPoint</Application>
  <PresentationFormat>Widescreen</PresentationFormat>
  <Paragraphs>225</Paragraphs>
  <Slides>48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Intro to Tableau</vt:lpstr>
      <vt:lpstr>Plan for Today</vt:lpstr>
      <vt:lpstr>Checking in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Opening Tableau</vt:lpstr>
      <vt:lpstr>Choose data</vt:lpstr>
      <vt:lpstr>View data</vt:lpstr>
      <vt:lpstr>Rename Variables</vt:lpstr>
      <vt:lpstr>Worksheet</vt:lpstr>
      <vt:lpstr>New Worksheet</vt:lpstr>
      <vt:lpstr>Data</vt:lpstr>
      <vt:lpstr>Data Types</vt:lpstr>
      <vt:lpstr>Changing Data Types</vt:lpstr>
      <vt:lpstr>Changing Data Types</vt:lpstr>
      <vt:lpstr>Adding Measures</vt:lpstr>
      <vt:lpstr>Adding Measures</vt:lpstr>
      <vt:lpstr>Adding Measures</vt:lpstr>
      <vt:lpstr>Visualizing Data</vt:lpstr>
      <vt:lpstr>Visualizing Data</vt:lpstr>
      <vt:lpstr>Visualizing Data</vt:lpstr>
      <vt:lpstr>Visualizing Data</vt:lpstr>
      <vt:lpstr>Visualizing Data</vt:lpstr>
      <vt:lpstr>Visualizing Data</vt:lpstr>
      <vt:lpstr>Visualizing Data</vt:lpstr>
      <vt:lpstr>Show Me</vt:lpstr>
      <vt:lpstr>Show Me (not all options are good ideas!)</vt:lpstr>
      <vt:lpstr>21 Available Views</vt:lpstr>
      <vt:lpstr>Dual Encoding</vt:lpstr>
      <vt:lpstr>Title</vt:lpstr>
      <vt:lpstr>Title</vt:lpstr>
      <vt:lpstr>Creating a new sheet</vt:lpstr>
      <vt:lpstr>Show Me</vt:lpstr>
      <vt:lpstr>Show Me</vt:lpstr>
      <vt:lpstr>Show Me</vt:lpstr>
      <vt:lpstr>Show Me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PowerPoint Presentation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29</cp:revision>
  <dcterms:created xsi:type="dcterms:W3CDTF">2023-08-03T18:49:17Z</dcterms:created>
  <dcterms:modified xsi:type="dcterms:W3CDTF">2025-02-10T15:49:06Z</dcterms:modified>
</cp:coreProperties>
</file>